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277" r:id="rId6"/>
    <p:sldId id="296" r:id="rId7"/>
    <p:sldId id="280" r:id="rId8"/>
    <p:sldId id="312" r:id="rId9"/>
    <p:sldId id="311" r:id="rId10"/>
    <p:sldId id="284" r:id="rId11"/>
    <p:sldId id="310" r:id="rId12"/>
    <p:sldId id="299" r:id="rId13"/>
    <p:sldId id="297" r:id="rId14"/>
    <p:sldId id="265" r:id="rId15"/>
    <p:sldId id="281" r:id="rId16"/>
    <p:sldId id="298" r:id="rId17"/>
    <p:sldId id="295" r:id="rId18"/>
    <p:sldId id="288" r:id="rId19"/>
    <p:sldId id="289" r:id="rId20"/>
    <p:sldId id="307" r:id="rId21"/>
    <p:sldId id="308" r:id="rId22"/>
    <p:sldId id="286" r:id="rId23"/>
    <p:sldId id="283" r:id="rId24"/>
    <p:sldId id="273" r:id="rId25"/>
    <p:sldId id="275" r:id="rId26"/>
    <p:sldId id="306" r:id="rId27"/>
    <p:sldId id="300" r:id="rId28"/>
    <p:sldId id="301" r:id="rId29"/>
    <p:sldId id="302" r:id="rId30"/>
    <p:sldId id="309" r:id="rId31"/>
    <p:sldId id="305" r:id="rId32"/>
    <p:sldId id="276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628"/>
    <a:srgbClr val="92E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67" autoAdjust="0"/>
    <p:restoredTop sz="94660"/>
  </p:normalViewPr>
  <p:slideViewPr>
    <p:cSldViewPr>
      <p:cViewPr varScale="1">
        <p:scale>
          <a:sx n="78" d="100"/>
          <a:sy n="78" d="100"/>
        </p:scale>
        <p:origin x="101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7806-6F90-4F04-9FDB-506EF5AA4BF0}" type="datetimeFigureOut">
              <a:rPr lang="de-DE" smtClean="0"/>
              <a:pPr/>
              <a:t>06.03.2024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68242-2B5E-43B7-BE5C-33AF981C55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7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D09269-3B75-4FBB-9BBC-2923CC4E440F}" type="datetime1">
              <a:rPr lang="de-DE" smtClean="0"/>
              <a:t>06.03.2024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C37FE69-8F93-46A9-A8D4-D62C274C6ED1}" type="slidenum">
              <a:rPr lang="de-DE" smtClean="0"/>
              <a:pPr/>
              <a:t>‹Nr.›</a:t>
            </a:fld>
            <a:r>
              <a:rPr lang="de-DE" dirty="0"/>
              <a:t> von 20</a:t>
            </a:r>
          </a:p>
        </p:txBody>
      </p:sp>
      <p:pic>
        <p:nvPicPr>
          <p:cNvPr id="4098" name="Picture 2" descr="http://www.campus-altendiez.de/s/misc/logo.png?t=147642645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38" y="188640"/>
            <a:ext cx="110972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0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BA6-E7A9-48BE-9897-90AD93CC170A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4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CA01-75B1-4258-AE65-746DE7512963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38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06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9DB-7511-4C0F-85F0-6ED4C0A7BB50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65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BE2-9DD3-4018-86F4-217348EBF7B3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19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BA58-B7C9-4D6C-84AB-A7C9D4CBF785}" type="datetime1">
              <a:rPr lang="de-DE" smtClean="0"/>
              <a:t>06.03.2024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3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3155-3886-4F03-AB28-F9D1976B62EB}" type="datetime1">
              <a:rPr lang="de-DE" smtClean="0"/>
              <a:t>06.03.2024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3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941-10FF-4D05-B6C0-EAAD5ADBE760}" type="datetime1">
              <a:rPr lang="de-DE" smtClean="0"/>
              <a:t>06.03.2024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2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B9CF-8D48-4642-8517-79DF23F9ECD5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8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B2BF-5437-451F-B092-2713A7BA3ACA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65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81000"/>
              </a:schemeClr>
            </a:gs>
            <a:gs pos="38000">
              <a:schemeClr val="accent1">
                <a:tint val="44500"/>
                <a:satMod val="160000"/>
              </a:schemeClr>
            </a:gs>
            <a:gs pos="92000">
              <a:schemeClr val="accent1">
                <a:tint val="23500"/>
                <a:satMod val="160000"/>
                <a:alpha val="3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fld id="{B1754A79-DC99-4930-BEF7-0C98ADD6A25D}" type="datetime1">
              <a:rPr lang="de-DE" smtClean="0"/>
              <a:t>06.03.2024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de-DE"/>
              <a:t>Wahlpflichtfach am OCA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1237" y="6326004"/>
            <a:ext cx="1109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3C37FE69-8F93-46A9-A8D4-D62C274C6ED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2" descr="http://www.campus-altendiez.de/s/misc/logo.png?t=147642645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38" y="188640"/>
            <a:ext cx="110972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0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89907"/>
            <a:ext cx="7772400" cy="2410544"/>
          </a:xfrm>
        </p:spPr>
        <p:txBody>
          <a:bodyPr>
            <a:normAutofit/>
          </a:bodyPr>
          <a:lstStyle/>
          <a:p>
            <a:r>
              <a:rPr lang="de-DE" sz="2800" b="0" i="1" dirty="0">
                <a:effectLst/>
              </a:rPr>
              <a:t>Wer die Wahl hat, hat die Qual… </a:t>
            </a:r>
            <a:br>
              <a:rPr lang="de-DE" sz="2800" b="0" i="1" dirty="0">
                <a:effectLst/>
              </a:rPr>
            </a:br>
            <a:br>
              <a:rPr lang="de-DE" sz="2800" b="0" i="1" dirty="0">
                <a:effectLst/>
              </a:rPr>
            </a:br>
            <a:r>
              <a:rPr lang="de-DE" b="0" dirty="0">
                <a:effectLst/>
              </a:rPr>
              <a:t>Wahlpflichtfach des G8-GTS Gymnasiums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3600400" cy="1440160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tx1"/>
                </a:solidFill>
              </a:rPr>
              <a:t>Informationen zum Wahlpflichtfach in den Klassen 8 und 9 des Oranien-Campus </a:t>
            </a:r>
            <a:r>
              <a:rPr lang="de-DE" sz="2000" dirty="0" err="1">
                <a:solidFill>
                  <a:schemeClr val="tx1"/>
                </a:solidFill>
              </a:rPr>
              <a:t>Altendiez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66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passiert an der Börse?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Preisbildung an der Börse</a:t>
            </a:r>
          </a:p>
          <a:p>
            <a:r>
              <a:rPr lang="de-DE" dirty="0"/>
              <a:t>Das Auf und Ab der Aktienkurse: Einflussfaktoren, Bedeutung etc.</a:t>
            </a:r>
          </a:p>
          <a:p>
            <a:r>
              <a:rPr lang="de-DE" dirty="0"/>
              <a:t>Chancen und Risiken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89040"/>
            <a:ext cx="3616077" cy="224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85F84-216C-8B97-620D-9EF0D976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12752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3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/>
              <a:t>Besonderheiten:</a:t>
            </a:r>
          </a:p>
          <a:p>
            <a:r>
              <a:rPr lang="de-DE" sz="3500" dirty="0"/>
              <a:t>Regelmäßige Durchführung eines Börsenspiels</a:t>
            </a:r>
          </a:p>
          <a:p>
            <a:r>
              <a:rPr lang="de-DE" sz="3500" dirty="0"/>
              <a:t>Durchführung von Simulationen und Wirtschaftsspielen</a:t>
            </a:r>
          </a:p>
          <a:p>
            <a:r>
              <a:rPr lang="de-DE" sz="3500" dirty="0"/>
              <a:t>Anwendung der erworbenen Kenntnisse bei der Gestaltung und Vertrieb eines eigenen Produkts für den Campus-Shop</a:t>
            </a:r>
          </a:p>
          <a:p>
            <a:r>
              <a:rPr lang="de-DE" sz="3500" dirty="0"/>
              <a:t>Offenheit für Themenwünsche der Lernerinnen und Lerner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85F84-216C-8B97-620D-9EF0D976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12752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08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42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Möglichkeiten der Leistungsbewertung: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DADE-6E79-4B82-95C4-708F327C2C69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Wahlpflichtfach am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916B226-E703-0C9B-3873-EA95B140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LZK</a:t>
            </a:r>
          </a:p>
          <a:p>
            <a:r>
              <a:rPr lang="de-DE" dirty="0" err="1"/>
              <a:t>Epochalnoten</a:t>
            </a:r>
            <a:endParaRPr lang="de-DE" dirty="0"/>
          </a:p>
          <a:p>
            <a:r>
              <a:rPr lang="de-DE" dirty="0"/>
              <a:t>Projektnoten (z.B. Erstellung einer Werbestrategie für ein Produkt)</a:t>
            </a:r>
          </a:p>
          <a:p>
            <a:r>
              <a:rPr lang="de-DE" dirty="0"/>
              <a:t>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256411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D52E6-0C16-7771-7435-DDF4DCC8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dirty="0"/>
              <a:t>Informatik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416F24-7DA1-52E1-EB75-F57BC602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F97AA3-0371-4A38-920F-94F85B7EBE56}" type="datetime1">
              <a:rPr lang="de-DE" smtClean="0"/>
              <a:pPr>
                <a:spcAft>
                  <a:spcPts val="600"/>
                </a:spcAft>
              </a:pPr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C17FB9-A9B0-AC85-254F-005CF12C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Wahlpflichtfach am OCA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6395FE-5C75-BDE4-D1CF-E255096F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1237" y="6326004"/>
            <a:ext cx="110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37FE69-8F93-46A9-A8D4-D62C274C6ED1}" type="slidenum">
              <a:rPr lang="de-DE" smtClean="0"/>
              <a:pPr>
                <a:spcAft>
                  <a:spcPts val="600"/>
                </a:spcAft>
              </a:pPr>
              <a:t>13</a:t>
            </a:fld>
            <a:endParaRPr lang="de-D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A6DA45-C698-D8A5-54FF-B118B905E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18" y="1359000"/>
            <a:ext cx="5522364" cy="41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5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Informatik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3949899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Nachdem Handyapps in nur 10 Jahren das Leben aller revolutioniert haben, ist der nächste Schritt schon greifbar.</a:t>
            </a:r>
          </a:p>
          <a:p>
            <a:r>
              <a:rPr lang="de-DE" dirty="0"/>
              <a:t>Die Schlagwörter Digitale Transformation und Industrie 4.0 werden kurzfristig und drastisch Realität werden.</a:t>
            </a:r>
          </a:p>
          <a:p>
            <a:r>
              <a:rPr lang="de-DE" dirty="0"/>
              <a:t>Noch vor Ende eurer Schulzeit, wird diese Entwicklung die heutigen Berufsbilder deutlich verändern.</a:t>
            </a:r>
          </a:p>
          <a:p>
            <a:r>
              <a:rPr lang="de-DE" dirty="0"/>
              <a:t>Deutschlandweit starten gerade einige Länder Programme, um Mikroelektronik in den Schulunterricht zu bekommen.</a:t>
            </a:r>
          </a:p>
          <a:p>
            <a:endParaRPr lang="de-DE" i="1" dirty="0">
              <a:solidFill>
                <a:schemeClr val="accent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AE8-684E-4F3F-A232-21DAA4D72804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E0D1B2-2AE4-6DFC-9D43-8E84E1A5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9" y="274638"/>
            <a:ext cx="1806322" cy="1354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68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Textverarbeitung, Algorithmen, Software, Kryptologie</a:t>
            </a:r>
          </a:p>
          <a:p>
            <a:r>
              <a:rPr lang="de-DE" dirty="0"/>
              <a:t>Programmieren von </a:t>
            </a:r>
            <a:r>
              <a:rPr lang="de-DE" dirty="0" err="1"/>
              <a:t>html</a:t>
            </a:r>
            <a:r>
              <a:rPr lang="de-DE" dirty="0"/>
              <a:t>, </a:t>
            </a:r>
            <a:r>
              <a:rPr lang="de-DE" dirty="0" err="1"/>
              <a:t>css</a:t>
            </a:r>
            <a:r>
              <a:rPr lang="de-DE" dirty="0"/>
              <a:t> und Python in altersgerechten Varianten</a:t>
            </a:r>
          </a:p>
          <a:p>
            <a:r>
              <a:rPr lang="de-DE" dirty="0"/>
              <a:t>Die im Lehrplan vorgegeben Themen werden, wo immer es geht, sofort </a:t>
            </a:r>
            <a:r>
              <a:rPr lang="de-DE" b="1" dirty="0"/>
              <a:t>praktisch</a:t>
            </a:r>
            <a:r>
              <a:rPr lang="de-DE" dirty="0"/>
              <a:t> behandelt.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161217-B2B4-A281-0A79-534B1D32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9" y="274638"/>
            <a:ext cx="1806322" cy="1354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3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42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Möglichkeiten der Leistungsbewertung: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DADE-6E79-4B82-95C4-708F327C2C69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Wahlpflichtfach am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DA66DBC-64E2-2252-E043-775DEA889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LZK</a:t>
            </a:r>
          </a:p>
          <a:p>
            <a:r>
              <a:rPr lang="de-DE" dirty="0" err="1"/>
              <a:t>Epochalnoten</a:t>
            </a:r>
            <a:endParaRPr lang="de-DE" dirty="0"/>
          </a:p>
          <a:p>
            <a:r>
              <a:rPr lang="de-DE" dirty="0"/>
              <a:t>Projektnoten (z.B. die Bewertung eines selbst geschriebenen Programms oder einer kreativ designten Homepage)</a:t>
            </a:r>
          </a:p>
          <a:p>
            <a:r>
              <a:rPr lang="de-DE" dirty="0"/>
              <a:t>Präsentationen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74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394B9-C331-3BE8-4230-172117C8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3B41FD-0284-91B3-2760-CA17ABCC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189333-CB97-D645-7F3D-19AC2FE2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3C4023-3E67-0E93-8C9C-C106F5AF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8066CCA-B75B-EE70-51A9-02A6AE16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91" y="1359000"/>
            <a:ext cx="4025019" cy="41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7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konzeptionelle Grundlage des Wahlpflichtfachs Kultur ist eine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Vernetzung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Themen und Inhalten der Fächer: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Bildende Kunst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Darstellendes Spiel</a:t>
            </a:r>
            <a:endParaRPr lang="de-DE" sz="1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Form von Projektarbeit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140968"/>
            <a:ext cx="3273356" cy="24654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4670"/>
            <a:ext cx="1086957" cy="270892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5304-32B3-4DC0-A66F-A0EEE8EA808F}" type="datetime1">
              <a:rPr lang="de-DE" smtClean="0"/>
              <a:t>06.03.2024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Wahlpflichtfach am OCA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2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400" u="sng" dirty="0"/>
              <a:t>Projektarbeit</a:t>
            </a:r>
          </a:p>
          <a:p>
            <a:r>
              <a:rPr lang="de-DE" sz="3400" dirty="0"/>
              <a:t>Projektarbeit bedeutet, dass die Lerner sich in Arbeitsgruppen über einen längeren Zeitraum mit einem kulturellen Thema intensiv und kreativ auseinandersetzen</a:t>
            </a:r>
          </a:p>
          <a:p>
            <a:r>
              <a:rPr lang="de-DE" sz="3400" dirty="0"/>
              <a:t>Das erfordert </a:t>
            </a:r>
            <a:r>
              <a:rPr lang="de-DE" sz="3400" dirty="0">
                <a:solidFill>
                  <a:srgbClr val="FF0000"/>
                </a:solidFill>
              </a:rPr>
              <a:t>selbstständiges Arbeiten und Teamgeist</a:t>
            </a:r>
          </a:p>
          <a:p>
            <a:r>
              <a:rPr lang="de-DE" sz="3400" dirty="0"/>
              <a:t>Beispiel einer Projektarbeit: Verfilmung des Gedichtes „Der Panther“ von Rilke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7F2-ABD3-4E00-968E-00D43F699E03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DB0F70-169A-37ED-9D86-F04611F5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4670"/>
            <a:ext cx="108695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2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Allgemeine Hinweise zu den Wahlpflichtfächern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Angebote am Oranien-Campus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Wirtschaft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Informatik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Kultur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Französisch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Philosophie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9932-A527-433C-8202-5D37CF49854F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13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C2FDE-F95C-FB0E-93B1-08CF8DE9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BFF367-7306-8910-1A55-2F28724A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E0048-96CF-499B-39C0-CAFCD77F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D022D-6601-418D-A06C-E239D76C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7F275466-3299-2DB4-2B17-4AF438F0D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00041"/>
            <a:ext cx="3724278" cy="4525963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970B9B-7459-06A6-36E6-D92BBD50E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4670"/>
            <a:ext cx="1086957" cy="27089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4C005E8-AE9B-B784-EC1E-2451244F07BF}"/>
              </a:ext>
            </a:extLst>
          </p:cNvPr>
          <p:cNvSpPr txBox="1"/>
          <p:nvPr/>
        </p:nvSpPr>
        <p:spPr>
          <a:xfrm>
            <a:off x="1149723" y="3709079"/>
            <a:ext cx="219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Multikulti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92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C2FDE-F95C-FB0E-93B1-08CF8DE9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BFF367-7306-8910-1A55-2F28724A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E0048-96CF-499B-39C0-CAFCD77F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D022D-6601-418D-A06C-E239D76C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70B9B-7459-06A6-36E6-D92BBD50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4670"/>
            <a:ext cx="1086957" cy="27089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4C005E8-AE9B-B784-EC1E-2451244F07BF}"/>
              </a:ext>
            </a:extLst>
          </p:cNvPr>
          <p:cNvSpPr txBox="1"/>
          <p:nvPr/>
        </p:nvSpPr>
        <p:spPr>
          <a:xfrm>
            <a:off x="100387" y="3194928"/>
            <a:ext cx="2966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Mutter Natur</a:t>
            </a:r>
          </a:p>
          <a:p>
            <a:r>
              <a:rPr lang="de-DE" sz="4000" dirty="0"/>
              <a:t>in Sorge</a:t>
            </a:r>
            <a:endParaRPr lang="de-DE" dirty="0"/>
          </a:p>
        </p:txBody>
      </p:sp>
      <p:pic>
        <p:nvPicPr>
          <p:cNvPr id="12" name="Inhaltsplatzhalter 9">
            <a:extLst>
              <a:ext uri="{FF2B5EF4-FFF2-40B4-BE49-F238E27FC236}">
                <a16:creationId xmlns:a16="http://schemas.microsoft.com/office/drawing/2014/main" id="{39654B68-3F09-2F46-8E90-AC5CDA3E6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3" y="1832083"/>
            <a:ext cx="5920270" cy="40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42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Möglichkeiten der Leistungsbewertung: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532928" y="1138312"/>
            <a:ext cx="6552728" cy="5400600"/>
          </a:xfrm>
        </p:spPr>
        <p:txBody>
          <a:bodyPr>
            <a:normAutofit/>
          </a:bodyPr>
          <a:lstStyle/>
          <a:p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verschiedenen Phasen während der Projektarbeit (Recherche, Skizzen, Arbeitsplan usw.)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Vortragsleistung bei einer Präsentation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kreative Arbeit</a:t>
            </a:r>
          </a:p>
          <a:p>
            <a:pPr lvl="2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Mündliche Beteiligung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700332"/>
            <a:ext cx="3166219" cy="2376264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DADE-6E79-4B82-95C4-708F327C2C69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Wahlpflichtfach am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874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1" name="Picture 5" descr="http://previews.123rf.com/images/alisafoytik/alisafoytik1203/alisafoytik120300060/12851266-Stilisierte-Karte-von-Frankreich-Dinge-die-verschiedenen-Regionen-in-Frankreich-ber-hmt-sind--Lizenzfreie-Bilder.jpg">
            <a:extLst>
              <a:ext uri="{FF2B5EF4-FFF2-40B4-BE49-F238E27FC236}">
                <a16:creationId xmlns:a16="http://schemas.microsoft.com/office/drawing/2014/main" id="{85FF643B-4F4B-46C9-BCE2-B4CF1AE2B5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98" y="1417638"/>
            <a:ext cx="5135089" cy="45745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0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Französisch in der Welt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281339"/>
          </a:xfrm>
        </p:spPr>
        <p:txBody>
          <a:bodyPr>
            <a:normAutofit fontScale="92500"/>
          </a:bodyPr>
          <a:lstStyle/>
          <a:p>
            <a:r>
              <a:rPr lang="de-DE" dirty="0"/>
              <a:t>200 Mio. Sprecher weltweit</a:t>
            </a:r>
          </a:p>
          <a:p>
            <a:r>
              <a:rPr lang="de-DE" dirty="0"/>
              <a:t>Amts- und Verkehrssprache in 32 Staaten</a:t>
            </a:r>
          </a:p>
          <a:p>
            <a:pPr marL="0" indent="0">
              <a:buNone/>
            </a:pPr>
            <a:r>
              <a:rPr lang="de-DE" dirty="0"/>
              <a:t>      → neben Frankreich auch in unseren 	Nachbarländern: Belgien, Luxemburg, Schweiz</a:t>
            </a:r>
          </a:p>
          <a:p>
            <a:pPr marL="0" indent="0">
              <a:buNone/>
            </a:pPr>
            <a:r>
              <a:rPr lang="de-DE" dirty="0"/>
              <a:t>      → Reiseländer: Kanada, Südostasien, Afrika</a:t>
            </a:r>
          </a:p>
          <a:p>
            <a:r>
              <a:rPr lang="de-DE" dirty="0"/>
              <a:t>Frankreich als wichtiger Handelspartner Deutschlands</a:t>
            </a:r>
          </a:p>
          <a:p>
            <a:r>
              <a:rPr lang="de-DE" dirty="0"/>
              <a:t>zahlreiche Partnerstädte (Austauschprogramme)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FE7-1BF2-4695-B697-99D2DF2D13A9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8" name="Picture 5" descr="http://previews.123rf.com/images/alisafoytik/alisafoytik1203/alisafoytik120300060/12851266-Stilisierte-Karte-von-Frankreich-Dinge-die-verschiedenen-Regionen-in-Frankreich-ber-hmt-sind--Lizenzfreie-Bilder.jpg">
            <a:extLst>
              <a:ext uri="{FF2B5EF4-FFF2-40B4-BE49-F238E27FC236}">
                <a16:creationId xmlns:a16="http://schemas.microsoft.com/office/drawing/2014/main" id="{7FA66FA6-E861-8E26-0775-E7A8D98F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1" y="274638"/>
            <a:ext cx="1422296" cy="126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00608" y="44697"/>
            <a:ext cx="8229600" cy="922114"/>
          </a:xfrm>
        </p:spPr>
        <p:txBody>
          <a:bodyPr>
            <a:normAutofit fontScale="90000"/>
          </a:bodyPr>
          <a:lstStyle/>
          <a:p>
            <a:pPr algn="r"/>
            <a:br>
              <a:rPr lang="de-DE" dirty="0"/>
            </a:br>
            <a:r>
              <a:rPr lang="de-DE" dirty="0"/>
              <a:t>Französisch im 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kommunikativer Fremdsprachenunterricht</a:t>
            </a:r>
          </a:p>
          <a:p>
            <a:r>
              <a:rPr lang="de-DE" dirty="0"/>
              <a:t>Trainieren der Kompetenzen: Sprechen, Lesen, Schreiben, Hören</a:t>
            </a:r>
          </a:p>
          <a:p>
            <a:r>
              <a:rPr lang="de-DE" dirty="0"/>
              <a:t>Erlernen von Grammatikstrukturen und Vokabeln (ca. 25 pro Woche)</a:t>
            </a:r>
          </a:p>
          <a:p>
            <a:pPr marL="0" indent="0">
              <a:buNone/>
            </a:pPr>
            <a:r>
              <a:rPr lang="de-DE" dirty="0"/>
              <a:t>     → vgl. Spanisch</a:t>
            </a:r>
          </a:p>
          <a:p>
            <a:r>
              <a:rPr lang="de-DE" dirty="0"/>
              <a:t>Anwendung in Kommunikationssituationen</a:t>
            </a:r>
          </a:p>
          <a:p>
            <a:pPr marL="0" indent="0">
              <a:buNone/>
            </a:pPr>
            <a:r>
              <a:rPr lang="de-DE" dirty="0"/>
              <a:t>    → z.B. in Dialogen, Rollenspielen etc.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9922-2589-41EF-91C6-460AF9261BFC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7" name="Picture 5" descr="http://previews.123rf.com/images/alisafoytik/alisafoytik1203/alisafoytik120300060/12851266-Stilisierte-Karte-von-Frankreich-Dinge-die-verschiedenen-Regionen-in-Frankreich-ber-hmt-sind--Lizenzfreie-Bilder.jpg">
            <a:extLst>
              <a:ext uri="{FF2B5EF4-FFF2-40B4-BE49-F238E27FC236}">
                <a16:creationId xmlns:a16="http://schemas.microsoft.com/office/drawing/2014/main" id="{E8E0A25C-E0A8-88E2-BCAD-AA693689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061"/>
            <a:ext cx="1422296" cy="126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5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04664" y="4471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/>
              <a:t>Möglichkeiten der Leistungsbewertung: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DADE-6E79-4B82-95C4-708F327C2C69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WPF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916B226-E703-0C9B-3873-EA95B140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Vokabeltests und LZK</a:t>
            </a:r>
          </a:p>
          <a:p>
            <a:r>
              <a:rPr lang="de-DE" dirty="0"/>
              <a:t>1 Klassenarbeit pro Halbjahr</a:t>
            </a:r>
          </a:p>
          <a:p>
            <a:r>
              <a:rPr lang="de-DE" dirty="0"/>
              <a:t>Kurze Präsentationen/Minivorträge</a:t>
            </a:r>
          </a:p>
          <a:p>
            <a:r>
              <a:rPr lang="de-DE" dirty="0"/>
              <a:t>Mündliche Mitarbeit</a:t>
            </a:r>
          </a:p>
          <a:p>
            <a:endParaRPr lang="de-DE" dirty="0"/>
          </a:p>
          <a:p>
            <a:r>
              <a:rPr lang="de-DE" dirty="0"/>
              <a:t>Tipp: Freude am Sprachenlernen als Grundvoraussetzung für das Erlernen einer weiteren modernen Fremdsprache</a:t>
            </a:r>
          </a:p>
          <a:p>
            <a:endParaRPr lang="de-DE" dirty="0"/>
          </a:p>
        </p:txBody>
      </p:sp>
      <p:pic>
        <p:nvPicPr>
          <p:cNvPr id="3" name="Picture 5" descr="http://previews.123rf.com/images/alisafoytik/alisafoytik1203/alisafoytik120300060/12851266-Stilisierte-Karte-von-Frankreich-Dinge-die-verschiedenen-Regionen-in-Frankreich-ber-hmt-sind--Lizenzfreie-Bilder.jpg">
            <a:extLst>
              <a:ext uri="{FF2B5EF4-FFF2-40B4-BE49-F238E27FC236}">
                <a16:creationId xmlns:a16="http://schemas.microsoft.com/office/drawing/2014/main" id="{B3EB3B94-6875-A447-158D-4E9CEAEF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061"/>
            <a:ext cx="1422296" cy="126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39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hilosophie für Anfänger: So gelingt der Einstieg - Edukatico.org">
            <a:extLst>
              <a:ext uri="{FF2B5EF4-FFF2-40B4-BE49-F238E27FC236}">
                <a16:creationId xmlns:a16="http://schemas.microsoft.com/office/drawing/2014/main" id="{69A6197B-AFFD-3D87-06EA-DD26DD0E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1992313" cy="1304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s ist Philosophie?">
            <a:extLst>
              <a:ext uri="{FF2B5EF4-FFF2-40B4-BE49-F238E27FC236}">
                <a16:creationId xmlns:a16="http://schemas.microsoft.com/office/drawing/2014/main" id="{02FF4F28-86B4-F705-7F3B-82ED560F32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600200"/>
            <a:ext cx="2363788" cy="1304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inführung in die Ethik: Moral verstehen und moralische Urteile fällen —  Eightify">
            <a:extLst>
              <a:ext uri="{FF2B5EF4-FFF2-40B4-BE49-F238E27FC236}">
                <a16:creationId xmlns:a16="http://schemas.microsoft.com/office/drawing/2014/main" id="{20FB7124-B1D2-FC06-DDE0-9C7DCA7D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600200"/>
            <a:ext cx="2379663" cy="1304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thik">
            <a:extLst>
              <a:ext uri="{FF2B5EF4-FFF2-40B4-BE49-F238E27FC236}">
                <a16:creationId xmlns:a16="http://schemas.microsoft.com/office/drawing/2014/main" id="{47901D71-5437-6675-56ED-A7F6B646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67038"/>
            <a:ext cx="2705100" cy="1679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g der Philosophie | derTagdes">
            <a:extLst>
              <a:ext uri="{FF2B5EF4-FFF2-40B4-BE49-F238E27FC236}">
                <a16:creationId xmlns:a16="http://schemas.microsoft.com/office/drawing/2014/main" id="{D9CDD98A-A5D2-ED33-8455-6DAFA135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08525"/>
            <a:ext cx="2705100" cy="1417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s Fach Philosophie | Ricarda!">
            <a:extLst>
              <a:ext uri="{FF2B5EF4-FFF2-40B4-BE49-F238E27FC236}">
                <a16:creationId xmlns:a16="http://schemas.microsoft.com/office/drawing/2014/main" id="{682B0461-88D6-DF2A-1B6F-5C7B45B9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967038"/>
            <a:ext cx="2540000" cy="3159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thikunterricht oder Religion? Ab 2021 heißt es: entweder ... oder! -  Hölzel Journal : Hölzel Journal">
            <a:extLst>
              <a:ext uri="{FF2B5EF4-FFF2-40B4-BE49-F238E27FC236}">
                <a16:creationId xmlns:a16="http://schemas.microsoft.com/office/drawing/2014/main" id="{A7BA95AA-6A09-830B-0D41-8EDA1A44C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2967038"/>
            <a:ext cx="1485900" cy="968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thik – IGS Herder">
            <a:extLst>
              <a:ext uri="{FF2B5EF4-FFF2-40B4-BE49-F238E27FC236}">
                <a16:creationId xmlns:a16="http://schemas.microsoft.com/office/drawing/2014/main" id="{F337E936-D196-D614-788D-AB2BF21D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3997325"/>
            <a:ext cx="1485900" cy="2128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D55EAA-94D4-5A2B-D4FD-BA5116B3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b="1" dirty="0"/>
              <a:t>Philosophie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5A1EC7-DF50-FCB3-642A-7CDBBE5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F97AA3-0371-4A38-920F-94F85B7EBE56}" type="datetime1">
              <a:rPr lang="de-DE" smtClean="0"/>
              <a:pPr>
                <a:spcAft>
                  <a:spcPts val="600"/>
                </a:spcAft>
              </a:pPr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9028C-6B8C-F20A-7089-3D04367A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Wahlpflichtfach am OCA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F7BE5D-A499-0ED3-2299-A71D940F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1237" y="6326004"/>
            <a:ext cx="110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37FE69-8F93-46A9-A8D4-D62C274C6ED1}" type="slidenum">
              <a:rPr lang="de-DE" smtClean="0"/>
              <a:pPr>
                <a:spcAft>
                  <a:spcPts val="600"/>
                </a:spcAft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5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Identität und Rolle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F1BF-59E3-4A5A-BD4B-42DBA5AE9AD4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1028" name="Picture 4" descr="Wer bin ich? - Philosophie der Selbstfindung | mindyourlife">
            <a:extLst>
              <a:ext uri="{FF2B5EF4-FFF2-40B4-BE49-F238E27FC236}">
                <a16:creationId xmlns:a16="http://schemas.microsoft.com/office/drawing/2014/main" id="{1943614E-01FC-2DBC-D9C3-65AD6BB07C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853">
            <a:off x="165160" y="1634568"/>
            <a:ext cx="2511572" cy="14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E8F5711-7864-335E-6D86-3D3673C26DC9}"/>
              </a:ext>
            </a:extLst>
          </p:cNvPr>
          <p:cNvSpPr txBox="1"/>
          <p:nvPr/>
        </p:nvSpPr>
        <p:spPr>
          <a:xfrm>
            <a:off x="27989" y="201914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Wer bin ich?</a:t>
            </a:r>
          </a:p>
        </p:txBody>
      </p:sp>
      <p:pic>
        <p:nvPicPr>
          <p:cNvPr id="1032" name="Picture 8" descr="Was ist Liebe, Sokrates? Zusammenfassung von Kernaussagen und Bewertung |  Nora Kreft - Blinkist">
            <a:extLst>
              <a:ext uri="{FF2B5EF4-FFF2-40B4-BE49-F238E27FC236}">
                <a16:creationId xmlns:a16="http://schemas.microsoft.com/office/drawing/2014/main" id="{7B0CA730-9C33-4A27-8658-706D9F42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046112" cy="20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e lebe ich ein gutes Leben? von Albert Kitzler als Taschenbuch - bücher.de">
            <a:extLst>
              <a:ext uri="{FF2B5EF4-FFF2-40B4-BE49-F238E27FC236}">
                <a16:creationId xmlns:a16="http://schemas.microsoft.com/office/drawing/2014/main" id="{B7DCA58A-3B95-5470-DA65-B42FFAAB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31" y="2495406"/>
            <a:ext cx="1766741" cy="26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7BF64B4-9D3D-A4B5-6C83-26AA5F830F63}"/>
              </a:ext>
            </a:extLst>
          </p:cNvPr>
          <p:cNvSpPr txBox="1"/>
          <p:nvPr/>
        </p:nvSpPr>
        <p:spPr>
          <a:xfrm>
            <a:off x="2915816" y="140241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rgbClr val="345628"/>
                </a:solidFill>
              </a:rPr>
              <a:t>Wahrnehmen, Denken &amp; Diskutieren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B770D2-8FBE-255D-AFD6-AC439BAC19E5}"/>
              </a:ext>
            </a:extLst>
          </p:cNvPr>
          <p:cNvSpPr txBox="1"/>
          <p:nvPr/>
        </p:nvSpPr>
        <p:spPr>
          <a:xfrm>
            <a:off x="2512736" y="2723654"/>
            <a:ext cx="46806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345628"/>
                </a:solidFill>
              </a:rPr>
              <a:t>Was macht mich aus?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345628"/>
                </a:solidFill>
              </a:rPr>
              <a:t>Welche Rollen habe ich?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 i="1" dirty="0">
                <a:solidFill>
                  <a:srgbClr val="345628"/>
                </a:solidFill>
              </a:rPr>
              <a:t>Lerner? Kind? Freund?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345628"/>
                </a:solidFill>
              </a:rPr>
              <a:t>Was ist mir wichtig?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de-DE" sz="2200" i="1" dirty="0">
              <a:solidFill>
                <a:srgbClr val="345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85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       Umwelt- &amp; Tierethik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FE7-1BF2-4695-B697-99D2DF2D13A9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3074" name="Picture 2" descr="Fridays for Future: Was hat die Klimaschutzbewegung bisher erreicht? |  Klima | Umwelt | Verstehen | ARD alpha">
            <a:extLst>
              <a:ext uri="{FF2B5EF4-FFF2-40B4-BE49-F238E27FC236}">
                <a16:creationId xmlns:a16="http://schemas.microsoft.com/office/drawing/2014/main" id="{A5E9993B-9C9D-08DF-3241-36A74AE87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" y="19206"/>
            <a:ext cx="2579121" cy="14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hr- und Forschungsprojekt zu Tierethik und Tierrechten – Impact das  Wissenschaftsmagazin">
            <a:extLst>
              <a:ext uri="{FF2B5EF4-FFF2-40B4-BE49-F238E27FC236}">
                <a16:creationId xmlns:a16="http://schemas.microsoft.com/office/drawing/2014/main" id="{84372CE0-1D6B-15BB-8715-669C3594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27090"/>
            <a:ext cx="3238088" cy="14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thik sells - Moral in unserem direkten Wirtschaftsumfeld - 2/4 |  weXelwirken">
            <a:extLst>
              <a:ext uri="{FF2B5EF4-FFF2-40B4-BE49-F238E27FC236}">
                <a16:creationId xmlns:a16="http://schemas.microsoft.com/office/drawing/2014/main" id="{5900ADFF-BB11-B95D-E78B-73E50D79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9" y="2422240"/>
            <a:ext cx="2426163" cy="19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4CD28A-D0A9-A963-4363-337A6D32AF52}"/>
              </a:ext>
            </a:extLst>
          </p:cNvPr>
          <p:cNvSpPr txBox="1"/>
          <p:nvPr/>
        </p:nvSpPr>
        <p:spPr>
          <a:xfrm>
            <a:off x="2905038" y="1663636"/>
            <a:ext cx="53362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345628"/>
                </a:solidFill>
              </a:rPr>
              <a:t>Inwiefern ist jeder einzelne für den Planeten verantwortlich?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345628"/>
                </a:solidFill>
              </a:rPr>
              <a:t>Haben Tiere die gleichen Rechte wie Menschen?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z="2400" dirty="0">
              <a:solidFill>
                <a:srgbClr val="345628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de-DE" sz="2200" i="1" dirty="0">
              <a:solidFill>
                <a:srgbClr val="345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Allgemeine Hinweise zu den Wahlpflichtfächern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de-DE" dirty="0"/>
              <a:t>Wahl des Wahlpflichtfachs: </a:t>
            </a:r>
            <a:r>
              <a:rPr lang="de-DE" b="1" dirty="0"/>
              <a:t>02.05.2024</a:t>
            </a:r>
          </a:p>
          <a:p>
            <a:endParaRPr lang="de-DE" dirty="0"/>
          </a:p>
          <a:p>
            <a:r>
              <a:rPr lang="de-DE" dirty="0"/>
              <a:t>Das Wahlpflichtfach wird für 2 Schuljahre gewählt (8 &amp; 9) und kann </a:t>
            </a:r>
            <a:r>
              <a:rPr lang="de-DE" u="sng" dirty="0"/>
              <a:t>nicht</a:t>
            </a:r>
            <a:r>
              <a:rPr lang="de-DE" dirty="0"/>
              <a:t> gewechselt werden</a:t>
            </a:r>
          </a:p>
          <a:p>
            <a:endParaRPr lang="de-DE" dirty="0"/>
          </a:p>
          <a:p>
            <a:r>
              <a:rPr lang="de-DE" dirty="0"/>
              <a:t>Das Wahlpflichtfach ist versetzungsrelevant, es zählt wie ein normales Nebenfach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2523-9D58-49E8-BF89-B7F0059CA92E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003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65E3-CBCA-4F86-C4E6-374B6F04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Handeln und Moral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6CAEE-9DC2-B01C-D335-D47F4336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C8AF70-B4A1-8D74-4A58-B7874881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5E464B-9184-A27C-8E4A-F05AEB98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4098" name="Picture 2" descr="Moral: Definition &amp; Unterschied zu Ethik | Nordbayern">
            <a:extLst>
              <a:ext uri="{FF2B5EF4-FFF2-40B4-BE49-F238E27FC236}">
                <a16:creationId xmlns:a16="http://schemas.microsoft.com/office/drawing/2014/main" id="{A270129B-3754-FCDC-4E37-84C096DF5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245">
            <a:off x="6549845" y="1708877"/>
            <a:ext cx="2351200" cy="17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bt es Gut und Böse wirklich? - Metaethik">
            <a:extLst>
              <a:ext uri="{FF2B5EF4-FFF2-40B4-BE49-F238E27FC236}">
                <a16:creationId xmlns:a16="http://schemas.microsoft.com/office/drawing/2014/main" id="{45E6B1E9-B67F-DF03-79CB-C5B719CC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569"/>
            <a:ext cx="1821024" cy="27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s Dreieck von Ethik, Moral und Recht | Michael Rasche">
            <a:extLst>
              <a:ext uri="{FF2B5EF4-FFF2-40B4-BE49-F238E27FC236}">
                <a16:creationId xmlns:a16="http://schemas.microsoft.com/office/drawing/2014/main" id="{9DC635DA-5994-BD3B-F4A0-2BFFABF8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50912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DE2F18C-C5AC-8D57-DA26-36D2E25698AB}"/>
              </a:ext>
            </a:extLst>
          </p:cNvPr>
          <p:cNvSpPr txBox="1"/>
          <p:nvPr/>
        </p:nvSpPr>
        <p:spPr>
          <a:xfrm>
            <a:off x="2411760" y="1654330"/>
            <a:ext cx="4680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345628"/>
                </a:solidFill>
              </a:rPr>
              <a:t>Wie kann ich richtig handeln?</a:t>
            </a:r>
          </a:p>
          <a:p>
            <a:endParaRPr lang="de-DE" sz="2800" dirty="0">
              <a:solidFill>
                <a:srgbClr val="34562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345628"/>
                </a:solidFill>
              </a:rPr>
              <a:t>Gibt es ein richtig und  falsch?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de-DE" sz="2200" i="1" dirty="0">
              <a:solidFill>
                <a:srgbClr val="345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93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42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Möglichkeiten der Leistungsbewertung: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DADE-6E79-4B82-95C4-708F327C2C69}" type="datetime1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Informationsabend WPF OCA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916B226-E703-0C9B-3873-EA95B140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Lernzielkontrollen (LZKs)</a:t>
            </a:r>
          </a:p>
          <a:p>
            <a:r>
              <a:rPr lang="de-DE" dirty="0" err="1"/>
              <a:t>Epochalnoten</a:t>
            </a:r>
            <a:endParaRPr lang="de-DE" dirty="0"/>
          </a:p>
          <a:p>
            <a:r>
              <a:rPr lang="de-DE" dirty="0"/>
              <a:t>Präsentationen</a:t>
            </a:r>
          </a:p>
          <a:p>
            <a:r>
              <a:rPr lang="de-DE" dirty="0"/>
              <a:t>Schriftliche Abgaben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48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solidFill>
                  <a:schemeClr val="tx1"/>
                </a:solidFill>
              </a:rPr>
              <a:t>Ich wünsche euch, dass ihr die richtige Wahl trefft!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203-A495-4536-B427-80F728E7FCD9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67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Allgemeine Hinweise zu den Wahlpflichtfächern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den Wahlpflichtfächern werden </a:t>
            </a:r>
            <a:r>
              <a:rPr lang="de-DE" b="1" dirty="0"/>
              <a:t>keine </a:t>
            </a:r>
            <a:r>
              <a:rPr lang="de-DE" dirty="0"/>
              <a:t>Klassenarbeiten geschrieben </a:t>
            </a:r>
          </a:p>
          <a:p>
            <a:endParaRPr lang="de-DE" dirty="0"/>
          </a:p>
          <a:p>
            <a:r>
              <a:rPr lang="de-DE" dirty="0"/>
              <a:t>schriftliche Überprüfungen (8-Stunden-Tests) und die Noten aus sonstigen Leistungen wie Überprüfungen, </a:t>
            </a:r>
            <a:r>
              <a:rPr lang="de-DE" dirty="0" err="1"/>
              <a:t>Epochalnoten</a:t>
            </a:r>
            <a:r>
              <a:rPr lang="de-DE" dirty="0"/>
              <a:t>, Heftnoten, Referaten, Facharbeit, etc.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C417-258F-41BE-B466-78C6B8823204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4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6633" y="1341"/>
            <a:ext cx="8229600" cy="994122"/>
          </a:xfrm>
        </p:spPr>
        <p:txBody>
          <a:bodyPr/>
          <a:lstStyle/>
          <a:p>
            <a:r>
              <a:rPr lang="de-DE" dirty="0"/>
              <a:t>Die Fächer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4106-1038-4A1F-B227-FE60D738F629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" y="1408587"/>
            <a:ext cx="3233936" cy="24254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D7812A7-6D38-C34A-8BFB-9C115595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10399"/>
            <a:ext cx="3024336" cy="31107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32" y="1446601"/>
            <a:ext cx="3520545" cy="2349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http://previews.123rf.com/images/alisafoytik/alisafoytik1203/alisafoytik120300060/12851266-Stilisierte-Karte-von-Frankreich-Dinge-die-verschiedenen-Regionen-in-Frankreich-ber-hmt-sind--Lizenzfreie-Bilder.jpg">
            <a:extLst>
              <a:ext uri="{FF2B5EF4-FFF2-40B4-BE49-F238E27FC236}">
                <a16:creationId xmlns:a16="http://schemas.microsoft.com/office/drawing/2014/main" id="{C50F745F-EF7C-7910-7D1C-DC6542AF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41" y="2789600"/>
            <a:ext cx="3312368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as ist Philosophie?">
            <a:extLst>
              <a:ext uri="{FF2B5EF4-FFF2-40B4-BE49-F238E27FC236}">
                <a16:creationId xmlns:a16="http://schemas.microsoft.com/office/drawing/2014/main" id="{7E6A7A67-FB79-BD5C-D63E-A42955CCF0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74241"/>
            <a:ext cx="4072446" cy="22941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3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5828D-7A59-0500-6F00-AAEBCD81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dirty="0"/>
              <a:t>Wirtschaft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7918F6-D799-B80D-3F13-159B68FA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F97AA3-0371-4A38-920F-94F85B7EBE56}" type="datetime1">
              <a:rPr lang="de-DE" smtClean="0"/>
              <a:pPr>
                <a:spcAft>
                  <a:spcPts val="600"/>
                </a:spcAft>
              </a:pPr>
              <a:t>06.03.2024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E3E8AF-AA49-6F7C-11D1-AC250079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Wahlpflichtfach am OCA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062F35-5560-9511-1EBA-1C1CC0E8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1237" y="6326004"/>
            <a:ext cx="110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37FE69-8F93-46A9-A8D4-D62C274C6ED1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C60C0C-9F8B-53C1-5297-F0151FA71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5" y="1359000"/>
            <a:ext cx="6203670" cy="41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4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Ist der Kunde König? Jugend und Konsum</a:t>
            </a:r>
          </a:p>
          <a:p>
            <a:r>
              <a:rPr lang="de-DE" dirty="0"/>
              <a:t>Marketingstrategien: Wie werden die Kunden umworben?</a:t>
            </a:r>
          </a:p>
          <a:p>
            <a:r>
              <a:rPr lang="de-DE" dirty="0"/>
              <a:t>Verbraucherrechte, Wirtschaftskreislauf</a:t>
            </a:r>
          </a:p>
          <a:p>
            <a:r>
              <a:rPr lang="de-DE" dirty="0"/>
              <a:t>Wie spare ich richtig?</a:t>
            </a:r>
          </a:p>
          <a:p>
            <a:r>
              <a:rPr lang="de-DE" dirty="0"/>
              <a:t>Verschuldung von Jugendlichen und jungen Erwachsenen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78D1ECB-205F-76F0-233B-AAC48953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12752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Mögliche Themen:</a:t>
            </a:r>
          </a:p>
          <a:p>
            <a:r>
              <a:rPr lang="de-DE" dirty="0"/>
              <a:t>Was heißt eigentlich Wirtschaften?</a:t>
            </a:r>
          </a:p>
          <a:p>
            <a:r>
              <a:rPr lang="de-DE" dirty="0"/>
              <a:t>Worauf sollte ich beim eigenen Konsum achten?</a:t>
            </a:r>
          </a:p>
          <a:p>
            <a:r>
              <a:rPr lang="de-DE" dirty="0"/>
              <a:t>Wie entstehen Preise?</a:t>
            </a:r>
          </a:p>
          <a:p>
            <a:r>
              <a:rPr lang="de-DE" dirty="0"/>
              <a:t>Welche Interessen haben Konsumenten, Unternehmer und der Staat?</a:t>
            </a:r>
          </a:p>
          <a:p>
            <a:r>
              <a:rPr lang="de-DE" dirty="0"/>
              <a:t>Wie funktioniert eigentlich ein Unternehmen?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78D1ECB-205F-76F0-233B-AAC48953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12752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6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Wie spare ich richtig?</a:t>
            </a:r>
          </a:p>
          <a:p>
            <a:r>
              <a:rPr lang="de-DE" dirty="0"/>
              <a:t>Welche Werbetricks gibt es?</a:t>
            </a:r>
          </a:p>
          <a:p>
            <a:r>
              <a:rPr lang="de-DE" dirty="0"/>
              <a:t>Was macht denn eigentlich ein Zahlungsmittel aus?</a:t>
            </a:r>
          </a:p>
          <a:p>
            <a:r>
              <a:rPr lang="de-DE" dirty="0"/>
              <a:t>Was passiert denn aktuell in der Wirtschaft?</a:t>
            </a:r>
          </a:p>
          <a:p>
            <a:r>
              <a:rPr lang="de-DE" dirty="0"/>
              <a:t>Was ist eine Inflation und wie kann man sie bekämpfen?</a:t>
            </a:r>
          </a:p>
          <a:p>
            <a:r>
              <a:rPr lang="de-DE" dirty="0"/>
              <a:t>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7AA3-0371-4A38-920F-94F85B7EBE56}" type="datetime1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Wahlpflichtfach am OCA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E69-8F93-46A9-A8D4-D62C274C6ED1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78D1ECB-205F-76F0-233B-AAC48953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12752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4711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Benutzerdefiniert 5">
      <a:dk1>
        <a:srgbClr val="2F2B20"/>
      </a:dk1>
      <a:lt1>
        <a:srgbClr val="FFFFFF"/>
      </a:lt1>
      <a:dk2>
        <a:srgbClr val="DEC59D"/>
      </a:dk2>
      <a:lt2>
        <a:srgbClr val="DFDCB7"/>
      </a:lt2>
      <a:accent1>
        <a:srgbClr val="DFDCB7"/>
      </a:accent1>
      <a:accent2>
        <a:srgbClr val="DEC59D"/>
      </a:accent2>
      <a:accent3>
        <a:srgbClr val="DEC59D"/>
      </a:accent3>
      <a:accent4>
        <a:srgbClr val="F4EBDE"/>
      </a:accent4>
      <a:accent5>
        <a:srgbClr val="DEC59D"/>
      </a:accent5>
      <a:accent6>
        <a:srgbClr val="A47A37"/>
      </a:accent6>
      <a:hlink>
        <a:srgbClr val="D25814"/>
      </a:hlink>
      <a:folHlink>
        <a:srgbClr val="BFC7C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913</Words>
  <Application>Microsoft Office PowerPoint</Application>
  <PresentationFormat>Bildschirmpräsentation (4:3)</PresentationFormat>
  <Paragraphs>237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Larissa</vt:lpstr>
      <vt:lpstr>Wer die Wahl hat, hat die Qual…   Wahlpflichtfach des G8-GTS Gymnasiums</vt:lpstr>
      <vt:lpstr>Gliederung </vt:lpstr>
      <vt:lpstr>Allgemeine Hinweise zu den Wahlpflichtfächern</vt:lpstr>
      <vt:lpstr>Allgemeine Hinweise zu den Wahlpflichtfächern</vt:lpstr>
      <vt:lpstr>Die Fächer </vt:lpstr>
      <vt:lpstr>Wirtschaft</vt:lpstr>
      <vt:lpstr>Wirtschaft </vt:lpstr>
      <vt:lpstr>Wirtschaft </vt:lpstr>
      <vt:lpstr>Wirtschaft </vt:lpstr>
      <vt:lpstr>Wirtschaft </vt:lpstr>
      <vt:lpstr>Wirtschaft </vt:lpstr>
      <vt:lpstr>Möglichkeiten der Leistungsbewertung:</vt:lpstr>
      <vt:lpstr>Informatik</vt:lpstr>
      <vt:lpstr>        Informatik </vt:lpstr>
      <vt:lpstr>Informatik</vt:lpstr>
      <vt:lpstr>Möglichkeiten der Leistungsbewertung:</vt:lpstr>
      <vt:lpstr>Kultur</vt:lpstr>
      <vt:lpstr>Kultur </vt:lpstr>
      <vt:lpstr>Kultur</vt:lpstr>
      <vt:lpstr>Kultur</vt:lpstr>
      <vt:lpstr>Kultur</vt:lpstr>
      <vt:lpstr>Möglichkeiten der Leistungsbewertung:</vt:lpstr>
      <vt:lpstr>Französisch</vt:lpstr>
      <vt:lpstr>Französisch in der Welt </vt:lpstr>
      <vt:lpstr> Französisch im Unterricht</vt:lpstr>
      <vt:lpstr>Möglichkeiten der Leistungsbewertung:</vt:lpstr>
      <vt:lpstr>Philosophie</vt:lpstr>
      <vt:lpstr>Identität und Rolle</vt:lpstr>
      <vt:lpstr>       Umwelt- &amp; Tierethik</vt:lpstr>
      <vt:lpstr>Handeln und Moral</vt:lpstr>
      <vt:lpstr>Möglichkeiten der Leistungsbewertung: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die Wahl hat, hat die Qual…   Wahlpflichtfach des G8-GTS Gymnasiums</dc:title>
  <dc:creator>Besitzer</dc:creator>
  <cp:lastModifiedBy>Heimermann, Mauritius</cp:lastModifiedBy>
  <cp:revision>48</cp:revision>
  <dcterms:created xsi:type="dcterms:W3CDTF">2016-10-19T10:33:30Z</dcterms:created>
  <dcterms:modified xsi:type="dcterms:W3CDTF">2024-03-06T09:21:33Z</dcterms:modified>
</cp:coreProperties>
</file>